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57" r:id="rId3"/>
    <p:sldId id="261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 smtClean="0"/>
            </a:lvl1pPr>
          </a:lstStyle>
          <a:p>
            <a:pPr>
              <a:defRPr/>
            </a:pPr>
            <a:fld id="{2BF4DEC8-8D21-4AEE-9A93-B89A311072B4}" type="datetimeFigureOut">
              <a:rPr lang="en-US"/>
              <a:pPr>
                <a:defRPr/>
              </a:pPr>
              <a:t>3/14/2007</a:t>
            </a:fld>
            <a:endParaRPr lang="en-US"/>
          </a:p>
        </p:txBody>
      </p:sp>
      <p:sp>
        <p:nvSpPr>
          <p:cNvPr id="7172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ctr" compatLnSpc="1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3063599B-7769-4C75-B9D4-6CB494CF8E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7FDCE12-EFB1-4FB0-8EA4-0D5667687B17}" type="datetimeFigureOut">
              <a:rPr lang="en-US"/>
              <a:pPr>
                <a:defRPr/>
              </a:pPr>
              <a:t>3/14/2007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60147E0-7345-4B7A-9C3B-DE6B271F4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 eaLnBrk="1" hangingPunct="1">
              <a:defRPr sz="1200">
                <a:solidFill>
                  <a:srgbClr val="898989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 bwMode="auto"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wrap="square" lIns="91440" tIns="45720" rIns="91440" bIns="45720" compatLnSpc="1"/>
          <a:lstStyle>
            <a:lvl1pPr eaLnBrk="1" hangingPunct="1">
              <a:defRPr sz="1200">
                <a:solidFill>
                  <a:srgbClr val="898989">
                    <a:alpha val="100000"/>
                  </a:srgbClr>
                </a:solidFill>
              </a:defRPr>
            </a:lvl1pPr>
          </a:lstStyle>
          <a:p>
            <a:endParaRPr lang="en-US">
              <a:solidFill>
                <a:srgbClr val="898989">
                  <a:alpha val="100000"/>
                </a:srgbClr>
              </a:solidFill>
            </a:endParaRPr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eaLnBrk="1" hangingPunct="1">
              <a:defRPr sz="1200">
                <a:solidFill>
                  <a:srgbClr val="898989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34B7C77-AAD6-45BC-B8D9-31B99C9108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7FDCE12-EFB1-4FB0-8EA4-0D5667687B17}" type="datetimeFigureOut">
              <a:rPr lang="en-US"/>
              <a:pPr>
                <a:defRPr/>
              </a:pPr>
              <a:t>3/14/2007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9DB7386-0A03-4B77-9DD6-101006D4C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 eaLnBrk="1" hangingPunct="1">
              <a:defRPr sz="1200">
                <a:solidFill>
                  <a:srgbClr val="898989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7FDCE12-EFB1-4FB0-8EA4-0D5667687B17}" type="datetimeFigureOut">
              <a:rPr lang="en-US"/>
              <a:pPr>
                <a:defRPr/>
              </a:pPr>
              <a:t>3/14/2007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4C909C2-2AB9-471B-A2C0-630BEAA265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 eaLnBrk="1" hangingPunct="1">
              <a:defRPr sz="1200">
                <a:solidFill>
                  <a:srgbClr val="898989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7FDCE12-EFB1-4FB0-8EA4-0D5667687B17}" type="datetimeFigureOut">
              <a:rPr lang="en-US"/>
              <a:pPr>
                <a:defRPr/>
              </a:pPr>
              <a:t>3/14/2007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26F501D-B130-4417-9F0D-52C5C3C46B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 eaLnBrk="1" hangingPunct="1">
              <a:defRPr sz="1200">
                <a:solidFill>
                  <a:srgbClr val="898989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7FDCE12-EFB1-4FB0-8EA4-0D5667687B17}" type="datetimeFigureOut">
              <a:rPr lang="en-US"/>
              <a:pPr>
                <a:defRPr/>
              </a:pPr>
              <a:t>3/14/2007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2098B69-3DC2-4FC1-A012-5BCA5DA946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 eaLnBrk="1" hangingPunct="1">
              <a:defRPr sz="1200">
                <a:solidFill>
                  <a:srgbClr val="898989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7FDCE12-EFB1-4FB0-8EA4-0D5667687B17}" type="datetimeFigureOut">
              <a:rPr lang="en-US"/>
              <a:pPr>
                <a:defRPr/>
              </a:pPr>
              <a:t>3/14/2007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270632A-C0BD-4BB9-B68F-471F5DBBC5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 eaLnBrk="1" hangingPunct="1">
              <a:defRPr sz="1200">
                <a:solidFill>
                  <a:srgbClr val="898989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7FDCE12-EFB1-4FB0-8EA4-0D5667687B17}" type="datetimeFigureOut">
              <a:rPr lang="en-US"/>
              <a:pPr>
                <a:defRPr/>
              </a:pPr>
              <a:t>3/14/2007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9CA66E5-8FFE-48BE-92B4-44BAF43147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 eaLnBrk="1" hangingPunct="1">
              <a:defRPr sz="1200">
                <a:solidFill>
                  <a:srgbClr val="898989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7FDCE12-EFB1-4FB0-8EA4-0D5667687B17}" type="datetimeFigureOut">
              <a:rPr lang="en-US"/>
              <a:pPr>
                <a:defRPr/>
              </a:pPr>
              <a:t>3/14/2007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E60F7D0-08E9-45D4-9FF9-4C8893DC1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 eaLnBrk="1" hangingPunct="1">
              <a:defRPr sz="1200">
                <a:solidFill>
                  <a:srgbClr val="898989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7FDCE12-EFB1-4FB0-8EA4-0D5667687B17}" type="datetimeFigureOut">
              <a:rPr lang="en-US"/>
              <a:pPr>
                <a:defRPr/>
              </a:pPr>
              <a:t>3/14/2007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814437-D498-4A88-A0CF-16C9E6DBE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 eaLnBrk="1" hangingPunct="1">
              <a:defRPr sz="1200">
                <a:solidFill>
                  <a:srgbClr val="898989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anchor="ctr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wrap="square" lIns="91440" tIns="45720" rIns="91440" bIns="45720" anchor="t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7FDCE12-EFB1-4FB0-8EA4-0D5667687B17}" type="datetimeFigureOut">
              <a:rPr lang="en-US"/>
              <a:pPr>
                <a:defRPr/>
              </a:pPr>
              <a:t>3/14/2007</a:t>
            </a:fld>
            <a:endParaRPr lang="en-US"/>
          </a:p>
        </p:txBody>
      </p:sp>
      <p:sp>
        <p:nvSpPr>
          <p:cNvPr id="1029" name="Rectangle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ctr" compatLnSpc="1"/>
          <a:lstStyle>
            <a:lvl1pPr algn="ctr" eaLnBrk="1" hangingPunct="1">
              <a:defRPr sz="1200">
                <a:solidFill>
                  <a:srgbClr val="898989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107675C-9653-43FA-9E1F-121E38644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/>
  <p:txStyles>
    <p:titleStyle>
      <a:lvl1pPr marL="342900" indent="-342900" algn="ctr" defTabSz="-13873163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>
              <a:alpha val="100000"/>
            </a:schemeClr>
          </a:solidFill>
          <a:latin typeface="+mj-lt"/>
          <a:ea typeface="+mj-ea"/>
          <a:cs typeface="+mj-cs"/>
        </a:defRPr>
      </a:lvl1pPr>
      <a:lvl2pPr marL="342900" indent="-342900" algn="ctr" defTabSz="-13873163" eaLnBrk="0" fontAlgn="base" hangingPunct="0">
        <a:spcBef>
          <a:spcPct val="0"/>
        </a:spcBef>
        <a:spcAft>
          <a:spcPct val="0"/>
        </a:spcAft>
        <a:defRPr sz="4400">
          <a:solidFill>
            <a:schemeClr val="tx1">
              <a:alpha val="100000"/>
            </a:schemeClr>
          </a:solidFill>
          <a:latin typeface="Calibri"/>
        </a:defRPr>
      </a:lvl2pPr>
      <a:lvl3pPr marL="342900" indent="-342900" algn="ctr" defTabSz="-13873163" eaLnBrk="0" fontAlgn="base" hangingPunct="0">
        <a:spcBef>
          <a:spcPct val="0"/>
        </a:spcBef>
        <a:spcAft>
          <a:spcPct val="0"/>
        </a:spcAft>
        <a:defRPr sz="4400">
          <a:solidFill>
            <a:schemeClr val="tx1">
              <a:alpha val="100000"/>
            </a:schemeClr>
          </a:solidFill>
          <a:latin typeface="Calibri"/>
        </a:defRPr>
      </a:lvl3pPr>
      <a:lvl4pPr marL="342900" indent="-342900" algn="ctr" defTabSz="-13873163" eaLnBrk="0" fontAlgn="base" hangingPunct="0">
        <a:spcBef>
          <a:spcPct val="0"/>
        </a:spcBef>
        <a:spcAft>
          <a:spcPct val="0"/>
        </a:spcAft>
        <a:defRPr sz="4400">
          <a:solidFill>
            <a:schemeClr val="tx1">
              <a:alpha val="100000"/>
            </a:schemeClr>
          </a:solidFill>
          <a:latin typeface="Calibri"/>
        </a:defRPr>
      </a:lvl4pPr>
      <a:lvl5pPr marL="342900" indent="-342900" algn="ctr" defTabSz="-13873163" eaLnBrk="0" fontAlgn="base" hangingPunct="0">
        <a:spcBef>
          <a:spcPct val="0"/>
        </a:spcBef>
        <a:spcAft>
          <a:spcPct val="0"/>
        </a:spcAft>
        <a:defRPr sz="4400">
          <a:solidFill>
            <a:schemeClr val="tx1">
              <a:alpha val="100000"/>
            </a:schemeClr>
          </a:solidFill>
          <a:latin typeface="Calibri"/>
        </a:defRPr>
      </a:lvl5pPr>
      <a:lvl6pPr marL="800100" indent="-342900" algn="ctr" defTabSz="-13873163" eaLnBrk="0" fontAlgn="base" hangingPunct="0">
        <a:spcBef>
          <a:spcPct val="0"/>
        </a:spcBef>
        <a:spcAft>
          <a:spcPct val="0"/>
        </a:spcAft>
        <a:defRPr sz="4400">
          <a:solidFill>
            <a:schemeClr val="tx1">
              <a:alpha val="100000"/>
            </a:schemeClr>
          </a:solidFill>
          <a:latin typeface="Calibri"/>
        </a:defRPr>
      </a:lvl6pPr>
      <a:lvl7pPr marL="1257300" indent="-342900" algn="ctr" defTabSz="-13873163" eaLnBrk="0" fontAlgn="base" hangingPunct="0">
        <a:spcBef>
          <a:spcPct val="0"/>
        </a:spcBef>
        <a:spcAft>
          <a:spcPct val="0"/>
        </a:spcAft>
        <a:defRPr sz="4400">
          <a:solidFill>
            <a:schemeClr val="tx1">
              <a:alpha val="100000"/>
            </a:schemeClr>
          </a:solidFill>
          <a:latin typeface="Calibri"/>
        </a:defRPr>
      </a:lvl7pPr>
      <a:lvl8pPr marL="1714500" indent="-342900" algn="ctr" defTabSz="-13873163" eaLnBrk="0" fontAlgn="base" hangingPunct="0">
        <a:spcBef>
          <a:spcPct val="0"/>
        </a:spcBef>
        <a:spcAft>
          <a:spcPct val="0"/>
        </a:spcAft>
        <a:defRPr sz="4400">
          <a:solidFill>
            <a:schemeClr val="tx1">
              <a:alpha val="100000"/>
            </a:schemeClr>
          </a:solidFill>
          <a:latin typeface="Calibri"/>
        </a:defRPr>
      </a:lvl8pPr>
      <a:lvl9pPr marL="2171700" indent="-342900" algn="ctr" defTabSz="-13873163" eaLnBrk="0" fontAlgn="base" hangingPunct="0">
        <a:spcBef>
          <a:spcPct val="0"/>
        </a:spcBef>
        <a:spcAft>
          <a:spcPct val="0"/>
        </a:spcAft>
        <a:defRPr sz="4400">
          <a:solidFill>
            <a:schemeClr val="tx1">
              <a:alpha val="100000"/>
            </a:schemeClr>
          </a:solidFill>
          <a:latin typeface="Calibri"/>
        </a:defRPr>
      </a:lvl9pPr>
    </p:titleStyle>
    <p:bodyStyle>
      <a:lvl1pPr marL="342900" indent="-342900" algn="l" defTabSz="-13873163" eaLnBrk="0" fontAlgn="base" hangingPunct="0">
        <a:spcBef>
          <a:spcPct val="20000"/>
        </a:spcBef>
        <a:spcAft>
          <a:spcPct val="0"/>
        </a:spcAft>
        <a:buFont typeface="Arial"/>
        <a:buChar char="•"/>
        <a:defRPr sz="3200" kern="1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1pPr>
      <a:lvl2pPr marL="742950" indent="-285750" algn="l" defTabSz="-13873163" eaLnBrk="0" fontAlgn="base" hangingPunct="0">
        <a:spcBef>
          <a:spcPct val="20000"/>
        </a:spcBef>
        <a:spcAft>
          <a:spcPct val="0"/>
        </a:spcAft>
        <a:buFont typeface="Arial"/>
        <a:buChar char="–"/>
        <a:defRPr sz="2800" kern="1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2pPr>
      <a:lvl3pPr marL="1143000" indent="-228600" algn="l" defTabSz="-13873163" eaLnBrk="0" fontAlgn="base" hangingPunct="0">
        <a:spcBef>
          <a:spcPct val="20000"/>
        </a:spcBef>
        <a:spcAft>
          <a:spcPct val="0"/>
        </a:spcAft>
        <a:buFont typeface="Arial"/>
        <a:buChar char="•"/>
        <a:defRPr sz="2400" kern="1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3pPr>
      <a:lvl4pPr marL="1600200" indent="-228600" algn="l" defTabSz="-13873163" eaLnBrk="0" fontAlgn="base" hangingPunct="0">
        <a:spcBef>
          <a:spcPct val="20000"/>
        </a:spcBef>
        <a:spcAft>
          <a:spcPct val="0"/>
        </a:spcAft>
        <a:buFont typeface="Arial"/>
        <a:buChar char="–"/>
        <a:defRPr sz="2000" kern="1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4pPr>
      <a:lvl5pPr marL="2057400" indent="-228600" algn="l" defTabSz="-13873163" eaLnBrk="0" fontAlgn="base" hangingPunct="0">
        <a:spcBef>
          <a:spcPct val="20000"/>
        </a:spcBef>
        <a:spcAft>
          <a:spcPct val="0"/>
        </a:spcAft>
        <a:buFont typeface="Arial"/>
        <a:buChar char="»"/>
        <a:defRPr sz="2000" kern="1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5pPr>
      <a:lvl6pPr marL="25146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algn="l" eaLnBrk="0" fontAlgn="base" hangingPunct="0">
        <a:spcBef>
          <a:spcPct val="0"/>
        </a:spcBef>
        <a:spcAft>
          <a:spcPct val="0"/>
        </a:spcAft>
        <a:defRPr kern="1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1pPr>
      <a:lvl2pPr marL="457200" algn="l" eaLnBrk="0" fontAlgn="base" hangingPunct="0">
        <a:spcBef>
          <a:spcPct val="0"/>
        </a:spcBef>
        <a:spcAft>
          <a:spcPct val="0"/>
        </a:spcAft>
        <a:defRPr kern="1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2pPr>
      <a:lvl3pPr marL="914400" algn="l" eaLnBrk="0" fontAlgn="base" hangingPunct="0">
        <a:spcBef>
          <a:spcPct val="0"/>
        </a:spcBef>
        <a:spcAft>
          <a:spcPct val="0"/>
        </a:spcAft>
        <a:defRPr kern="1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3pPr>
      <a:lvl4pPr marL="1371600" algn="l" eaLnBrk="0" fontAlgn="base" hangingPunct="0">
        <a:spcBef>
          <a:spcPct val="0"/>
        </a:spcBef>
        <a:spcAft>
          <a:spcPct val="0"/>
        </a:spcAft>
        <a:defRPr kern="1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4pPr>
      <a:lvl5pPr marL="1828800" algn="l" eaLnBrk="0" fontAlgn="base" hangingPunct="0">
        <a:spcBef>
          <a:spcPct val="0"/>
        </a:spcBef>
        <a:spcAft>
          <a:spcPct val="0"/>
        </a:spcAft>
        <a:defRPr kern="1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Title 62467"/>
          <p:cNvSpPr>
            <a:spLocks noGrp="1" noChangeArrowheads="1"/>
          </p:cNvSpPr>
          <p:nvPr>
            <p:ph type="ctrTitle"/>
          </p:nvPr>
        </p:nvSpPr>
        <p:spPr/>
        <p:txBody>
          <a:bodyPr rtlCol="0"/>
          <a:lstStyle/>
          <a:p>
            <a:pPr marL="0" indent="0" defTabSz="914400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Fruit and Vegetable Nutrition</a:t>
            </a:r>
            <a:endParaRPr lang="en-US"/>
          </a:p>
        </p:txBody>
      </p:sp>
      <p:sp>
        <p:nvSpPr>
          <p:cNvPr id="62469" name="Subtitle 62468"/>
          <p:cNvSpPr>
            <a:spLocks noGrp="1" noChangeArrowheads="1"/>
          </p:cNvSpPr>
          <p:nvPr>
            <p:ph type="subTitle" idx="1"/>
          </p:nvPr>
        </p:nvSpPr>
        <p:spPr/>
        <p:txBody>
          <a:bodyPr rtlCol="0"/>
          <a:lstStyle/>
          <a:p>
            <a:pPr defTabSz="914400" eaLnBrk="1" fontAlgn="auto" hangingPunct="1">
              <a:spcAft>
                <a:spcPts val="0"/>
              </a:spcAft>
              <a:defRPr/>
            </a:pPr>
            <a:r>
              <a:rPr lang="en-US" dirty="0" smtClean="0"/>
              <a:t>Presented by</a:t>
            </a:r>
            <a:endParaRPr lang="en-US"/>
          </a:p>
          <a:p>
            <a:pPr defTabSz="914400" eaLnBrk="1" fontAlgn="auto" hangingPunct="1">
              <a:spcAft>
                <a:spcPts val="0"/>
              </a:spcAft>
              <a:defRPr/>
            </a:pPr>
            <a:r>
              <a:rPr lang="en-US" dirty="0" smtClean="0"/>
              <a:t>Student Name, Nutritionist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512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 defTabSz="914400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Minimum Servings Per Day</a:t>
            </a:r>
            <a:endParaRPr lang="en-US"/>
          </a:p>
        </p:txBody>
      </p:sp>
      <p:sp>
        <p:nvSpPr>
          <p:cNvPr id="51203" name="Text Placeholder 5120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buFont typeface="Wingdings"/>
              <a:buChar char="§"/>
            </a:pPr>
            <a:r>
              <a:rPr lang="en-US" sz="2900"/>
              <a:t>Vegetable Group: 3</a:t>
            </a:r>
          </a:p>
          <a:p>
            <a:pPr defTabSz="914400" eaLnBrk="1" hangingPunct="1"/>
            <a:r>
              <a:rPr lang="en-US" sz="2900"/>
              <a:t>1 cup raw, leafy vegetables</a:t>
            </a:r>
          </a:p>
          <a:p>
            <a:pPr defTabSz="914400" eaLnBrk="1" hangingPunct="1"/>
            <a:r>
              <a:rPr lang="en-US" sz="2900"/>
              <a:t>½ cup of other vegetables, cooked or chopped raw</a:t>
            </a:r>
          </a:p>
          <a:p>
            <a:pPr defTabSz="914400" eaLnBrk="1" hangingPunct="1"/>
            <a:r>
              <a:rPr lang="en-US" sz="2900"/>
              <a:t>¾ cup of vegetable juice</a:t>
            </a:r>
          </a:p>
          <a:p>
            <a:pPr defTabSz="914400" eaLnBrk="1" hangingPunct="1">
              <a:buFont typeface="Wingdings"/>
              <a:buChar char="§"/>
            </a:pPr>
            <a:r>
              <a:rPr lang="en-US" sz="2900"/>
              <a:t>Fruit Group: 2</a:t>
            </a:r>
          </a:p>
          <a:p>
            <a:pPr defTabSz="914400" eaLnBrk="1" hangingPunct="1"/>
            <a:r>
              <a:rPr lang="en-US" sz="2900"/>
              <a:t>1 medium apple, banana, or orange</a:t>
            </a:r>
          </a:p>
          <a:p>
            <a:pPr defTabSz="914400" eaLnBrk="1" hangingPunct="1"/>
            <a:r>
              <a:rPr lang="en-US" sz="2900"/>
              <a:t>½ cup of chopped, cooked, or canned fruit</a:t>
            </a:r>
          </a:p>
          <a:p>
            <a:pPr defTabSz="914400" eaLnBrk="1" hangingPunct="1"/>
            <a:r>
              <a:rPr lang="en-US" sz="2900"/>
              <a:t>¾ cup of fruit juice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defTabSz="914400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Vegetable Servings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400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Carrot - 7-inch – 35 calories</a:t>
            </a:r>
            <a:endParaRPr lang="en-US"/>
          </a:p>
          <a:p>
            <a:pPr defTabSz="914400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Leaf lettuce - 1.5 cups – 15 calories</a:t>
            </a:r>
          </a:p>
          <a:p>
            <a:pPr defTabSz="914400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Tomato - 1 medium – 35 calories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51" name="Title 522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 defTabSz="914400"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chemeClr val="tx1"/>
                </a:solidFill>
              </a:rPr>
              <a:t>Fruit Servings</a:t>
            </a:r>
            <a:endParaRPr lang="en-US"/>
          </a:p>
        </p:txBody>
      </p:sp>
      <p:sp>
        <p:nvSpPr>
          <p:cNvPr id="52256" name="Text Placeholder 5225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fontAlgn="auto" hangingPunct="1">
              <a:spcAft>
                <a:spcPts val="0"/>
              </a:spcAft>
              <a:buFont typeface="Wingdings"/>
              <a:buChar char="§"/>
              <a:defRPr/>
            </a:pPr>
            <a:r>
              <a:rPr lang="en-US" dirty="0" smtClean="0">
                <a:solidFill>
                  <a:schemeClr val="tx1"/>
                </a:solidFill>
              </a:rPr>
              <a:t>Banana - One medium – 110 calories</a:t>
            </a:r>
            <a:endParaRPr lang="en-US"/>
          </a:p>
          <a:p>
            <a:pPr defTabSz="914400" eaLnBrk="1" fontAlgn="auto" hangingPunct="1">
              <a:spcAft>
                <a:spcPts val="0"/>
              </a:spcAft>
              <a:buFont typeface="Wingdings"/>
              <a:buChar char="§"/>
              <a:defRPr/>
            </a:pPr>
            <a:r>
              <a:rPr lang="en-US" dirty="0" smtClean="0">
                <a:solidFill>
                  <a:schemeClr val="tx1"/>
                </a:solidFill>
              </a:rPr>
              <a:t>Cherries - One cup – 50 calories</a:t>
            </a:r>
          </a:p>
          <a:p>
            <a:pPr defTabSz="914400" eaLnBrk="1" fontAlgn="auto" hangingPunct="1">
              <a:spcAft>
                <a:spcPts val="0"/>
              </a:spcAft>
              <a:buFont typeface="Wingdings"/>
              <a:buChar char="§"/>
              <a:defRPr/>
            </a:pPr>
            <a:r>
              <a:rPr lang="en-US" dirty="0" smtClean="0">
                <a:solidFill>
                  <a:schemeClr val="tx1"/>
                </a:solidFill>
              </a:rPr>
              <a:t>Grapes - 1.5 cups – 90 calories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704</TotalTime>
  <Words>112</Words>
  <Application>Microsoft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Fruit and Vegetable Nutrition</vt:lpstr>
      <vt:lpstr>Minimum Servings Per Day</vt:lpstr>
      <vt:lpstr>Vegetable Servings</vt:lpstr>
      <vt:lpstr>Fruit Servings</vt:lpstr>
    </vt:vector>
  </TitlesOfParts>
  <Company>Course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Day</dc:title>
  <dc:creator>Susan Sebok</dc:creator>
  <cp:lastModifiedBy>SC Series</cp:lastModifiedBy>
  <cp:revision>28</cp:revision>
  <dcterms:created xsi:type="dcterms:W3CDTF">2003-04-29T16:11:36Z</dcterms:created>
  <dcterms:modified xsi:type="dcterms:W3CDTF">2007-03-15T03:35:25Z</dcterms:modified>
</cp:coreProperties>
</file>